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92" r:id="rId2"/>
    <p:sldId id="291" r:id="rId3"/>
    <p:sldId id="290" r:id="rId4"/>
    <p:sldId id="293" r:id="rId5"/>
    <p:sldId id="25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4" r:id="rId16"/>
    <p:sldId id="27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277" r:id="rId27"/>
    <p:sldId id="283" r:id="rId28"/>
    <p:sldId id="284" r:id="rId29"/>
    <p:sldId id="285" r:id="rId30"/>
    <p:sldId id="289" r:id="rId31"/>
    <p:sldId id="286" r:id="rId32"/>
    <p:sldId id="287" r:id="rId33"/>
    <p:sldId id="288" r:id="rId34"/>
    <p:sldId id="294" r:id="rId35"/>
    <p:sldId id="295" r:id="rId36"/>
    <p:sldId id="296" r:id="rId37"/>
    <p:sldId id="279" r:id="rId38"/>
    <p:sldId id="280" r:id="rId39"/>
    <p:sldId id="278" r:id="rId40"/>
    <p:sldId id="281" r:id="rId41"/>
    <p:sldId id="282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1783-24B6-4885-9417-4904D1D7DD00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5EEF4-5C4F-4035-8DF8-AF871C2DF3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EEF4-5C4F-4035-8DF8-AF871C2DF32B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93FF-E798-49CB-ACD3-5CBCFACA75FC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C69594-E454-44DE-AFF2-82B6215AE88F}" type="datetimeFigureOut">
              <a:rPr lang="el-GR" smtClean="0"/>
              <a:pPr/>
              <a:t>8/4/2010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B1E3AE-C0D3-432A-ABC9-8FF907E2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ΘΕΡΑΠΕΙΕΣ  ΧΡΟΝΙΟΥ  ΠΟΝΟΥ  ΜΕ  ΝΕΥΡΟΤΡΟΠΟΠΟΙΗΣΗ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implntI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2714644" cy="3985475"/>
          </a:xfrm>
          <a:prstGeom prst="rect">
            <a:avLst/>
          </a:prstGeom>
          <a:noFill/>
        </p:spPr>
      </p:pic>
      <p:pic>
        <p:nvPicPr>
          <p:cNvPr id="1027" name="Picture 3" descr="Pump Graphic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2162156" cy="347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3929058" y="6027003"/>
            <a:ext cx="5214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FF00"/>
                </a:solidFill>
              </a:rPr>
              <a:t>ΠΑΠΑΔΟΠΟΥΛΟΣ  ΔΗΜΗΤΡΗΣ</a:t>
            </a:r>
          </a:p>
          <a:p>
            <a:pPr algn="ctr"/>
            <a:r>
              <a:rPr lang="el-GR" sz="1400" dirty="0" smtClean="0">
                <a:solidFill>
                  <a:srgbClr val="FFFF00"/>
                </a:solidFill>
              </a:rPr>
              <a:t>ΑΛΓΟΛΟΓΟΣ- ΑΝΑΙΣΘΗΣΙΟΛΟΓΟΣ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FELLOW  OF  INTERVENTIONAL  PAIN  PRACTICE</a:t>
            </a:r>
            <a:endParaRPr lang="el-GR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ΣΥΝΔΡΟΜΟ ΜΕΤΑ ΑΠΟ ΠΕΤΑΛΕΚΤΟΜΗ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ΠΛΕΙΟΝΟΤΗΤΑ ΤΩΝ ΑΣΘΕΝΩΝ ΜΕ ΝΕΥΡΟΔΙΕΓΕΡΣΗ ΑΝΑΦΕΡΕΙ ΤΟΥΛΑΧΙΣΤΟΝ 50% ΒΕΛΤΙΩΣΗ ΤΟΥ ΠΟΝΟΥ ΚΑΙ ΣΗΜΑΝΤΙΚΗ ΒΕΛΤΙΩΣΗ ΤΗΣ ΛΕΙΤΟΥΡΓΙΚΗΣ ΙΚΑΝΟΤΗΤΑΣ 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ΠΑΡΑ ΤΙΣ ΠΟΛΛΕΣ ΔΗΜΟΣΙΕΥΣΕΙΣ ΚΑΙ ΜΕΛΕΤΕΣ ΜΟΝΟΝ 2 </a:t>
            </a:r>
            <a:r>
              <a:rPr lang="en-US" sz="2400" dirty="0" smtClean="0"/>
              <a:t>RCT </a:t>
            </a:r>
            <a:r>
              <a:rPr lang="el-GR" sz="2400" dirty="0" smtClean="0"/>
              <a:t>ΜΕΛΕΤΕΣ ΕΧΟΥΝ ΑΝΑΚΟΙΝΩΘΕΙ</a:t>
            </a:r>
          </a:p>
          <a:p>
            <a:pPr>
              <a:buNone/>
            </a:pP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ΠΡΩΤΗ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RCT </a:t>
            </a:r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ΜΕΛΕΤΗ 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143536"/>
          </a:xfrm>
        </p:spPr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sz="2400" dirty="0" smtClean="0"/>
              <a:t>ΣΥΓΚΡΙΣΗ  ΑΠΟΤΕΛΕΣΜΑΤΩΝ  ΜΕΤΑΞΥ </a:t>
            </a:r>
            <a:r>
              <a:rPr lang="el-GR" sz="2400" dirty="0" smtClean="0">
                <a:solidFill>
                  <a:srgbClr val="FF0000"/>
                </a:solidFill>
              </a:rPr>
              <a:t>ΝΕΥΡΟΔΙΕΓΕΡΣΗΣ</a:t>
            </a:r>
            <a:r>
              <a:rPr lang="el-GR" sz="2400" dirty="0" smtClean="0"/>
              <a:t>  ΚΑΙ  ΕΠΕΝΑΛΑΜΒΑΝΟΜΕΝΩΝ ΧΕΙΡΟΥΡΓΙΚΩΝ  ΕΠΕΜΒΑΣΕΩΝ </a:t>
            </a:r>
          </a:p>
          <a:p>
            <a:r>
              <a:rPr lang="el-GR" sz="2400" dirty="0" smtClean="0"/>
              <a:t> ΟΙ ΑΣΘΕΝΕΙΣ  ΠΟΥ  ΑΝΤΙΜΕΤΩΠΙΣΤΗΚΑΝ  ΜΕ </a:t>
            </a:r>
            <a:r>
              <a:rPr lang="el-GR" sz="2400" dirty="0" smtClean="0">
                <a:solidFill>
                  <a:srgbClr val="FF0000"/>
                </a:solidFill>
              </a:rPr>
              <a:t>ΝΕΥΡΟΔΙΕΓΕΡΣΗ </a:t>
            </a:r>
            <a:r>
              <a:rPr lang="el-GR" sz="2400" dirty="0" smtClean="0"/>
              <a:t> ΑΝΕΦΕΡΑΝ  ΜΕΓΑΛΥΤΕΡΗ ΑΝΑΚΟΥΦΙΣΗ   ΤΟΝ ΠΟΝΟ  ΚΑΙ  ΥΨΗΛΟΤΕΡΑ ΕΠΙΠΕΔΑ  ΙΚΑΝΟΠΟΙΗΣΗΣ   ΑΠΟ  ΕΚΕΙΝΟΥΣ  ΠΟΥ ΥΠΟΒΛΗΘΗΚΑΝ  ΣΕ  ΕΠΕΝΑΛΗΠΤΙΚΕΣ  ΕΠΕΜΒΑΣΕΙΣ</a:t>
            </a:r>
          </a:p>
          <a:p>
            <a:r>
              <a:rPr lang="el-GR" sz="2400" dirty="0" smtClean="0"/>
              <a:t>ΟΤΑΝ  ΔΟΘΗΚΕ  ΣΤΟΥΣ  ΑΣΘΕΝΕΙΣ  ΜΕ ΕΠΑΝΕΓΧΕΙΡΙΣΗ  Η ΕΥΚΑΙΡΙΑ  ΝΑ   ΕΠΙΛΕΞΟΥΝ ΜΕΘΟΔΟ   ΑΠΑΝΤΗΣΑΝ  ΟΤΙ  ΘΑ ΕΠΕΛΕΓΑΝ  ΤΗ ΝΕΥΡΟΔΙΕΓΕΡΣΗ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ΔΕΥΤΕΡΗ ΜΕΛΕΤΗ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RCT</a:t>
            </a:r>
            <a:endParaRPr lang="el-GR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786842" cy="4525963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ΣΥΓΚΡΙΣΗ  ΑΠΟΤΕΛΕΣΜΑΤΩΝ  ΜΕΤΑΞΥ  ΤΗΣ ΚΛΑΣΣΙΚΗΣ  ΦΑΡΜΑΚΕΥΤΙΚΗΣ  ΑΝΤΙΜΕΤΩΠΙΣΗΣ  ΚΑΙ ΤΟΥ  </a:t>
            </a:r>
            <a:r>
              <a:rPr lang="el-GR" sz="2400" dirty="0" smtClean="0">
                <a:solidFill>
                  <a:srgbClr val="FF0000"/>
                </a:solidFill>
              </a:rPr>
              <a:t>ΣΥΝΔΥΑΣΜΟΥ  ΦΑΡΜΑΚΕΥΤΙΚΗΣ  ΑΝΤΙΜΕΤΩΠΙΣΗΣ ΚΑΙ  ΝΕΥΡΟΔΙΕΓΕΡΣΗΣ</a:t>
            </a:r>
          </a:p>
          <a:p>
            <a:r>
              <a:rPr lang="el-GR" sz="2400" dirty="0" smtClean="0"/>
              <a:t>ΣΥΝΟΛΟ  ΑΣΘΕΝΩΝ  ΤΗΣ ΜΕΛΕΤΗΣ  100  ΜΕ  ΚΥΡΙΑΡΧΟ  ΤΟ ΝΕΥΡΟΠΑΘΗΤΙΚΟ  ΠΟΝΟ  ΤΟΥ  ΚΑΤΩ ΑΚΡΟΥ</a:t>
            </a:r>
          </a:p>
          <a:p>
            <a:r>
              <a:rPr lang="el-GR" sz="2400" dirty="0" smtClean="0"/>
              <a:t>ΟΙ  ΑΣΘΕΝΕΙΣ  ΤΗΣ  ΝΕΥΡΟΔΙΕΓΕΡΣΗΣ  ΑΝΕΦΕΡΑΝ ΜΕΓΑΛΥΤΕΡΗ  ΑΝΑΚΟΥΦΙΣΗ  ΑΠΟ  ΤΟΝ  ΠΟΝΟ, ΒΕΛΤΙΩΣΗ  ΤΗΣ  ΛΕΙΤΟΥΡΓΙΚΗΣ  ΙΚΑΝΟΤΗΤΑΣ, ΤΗΣ ΠΟΙΟΤΗΤΑΣ  ΖΩΗΣ  ΚΑΙ  ΥΨΗΛΟΤΕΡΑ  ΕΠΙΠΕΔΑ ΙΚΑΝΟΠΟΙΗΣΗΣ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ΔΕΥΤΕΡΗ ΜΕΛΕΤΗ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RCT</a:t>
            </a:r>
            <a:endParaRPr lang="el-GR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1537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dirty="0" smtClean="0"/>
              <a:t>     24 </a:t>
            </a:r>
            <a:r>
              <a:rPr lang="en-US" sz="2400" dirty="0" smtClean="0"/>
              <a:t>SCS </a:t>
            </a:r>
            <a:r>
              <a:rPr lang="el-GR" sz="2400" dirty="0" smtClean="0"/>
              <a:t>ΑΘΕΝΕΙΣ (48%) ΚΑΙ 4 </a:t>
            </a:r>
            <a:r>
              <a:rPr lang="en-US" sz="2400" dirty="0" smtClean="0"/>
              <a:t>CMM </a:t>
            </a:r>
            <a:r>
              <a:rPr lang="el-GR" sz="2400" dirty="0" smtClean="0"/>
              <a:t>ΑΣΘΕΝΕΙΣ (4%) ΠΕΤΥΧΑΝ ΤΟΝ ΠΡΩΤΑΡΧΙΚΟ ΣΤΟΧΟ ΠΑΝΩ ΑΠΌ 50% ΒΕΛΤΙΩΣΗ ΤΟΥ ΠΟΝΟΥ</a:t>
            </a:r>
          </a:p>
          <a:p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214414" y="128586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ΑΠΟΤΕΛΕΣΜΑΤΑ ΣΤΟΥΣ 6 ΜΗΝΕΣ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928662" y="314324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ΜΕΤΑΞΥ 6 ΚΑΙ 12 ΜΗΝΕΣ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1440" y="378619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5 ΑΣΑΘΕΝΕΙΣ ΜΕ ΝΕΥΡΟΔΙΕΓΕΡΣΗ ΜΕΤΑΦΕΡΘΗΚΑΝ ΣΤΗΝ ΠΡΩΤΗ ΟΜΑΔΑ ΚΑΙ 32 ΑΣΘΕΝΕΙΣ ΜΕ ΦΑΡΜΑΚΕΥΤΙΚΗ ΑΝΤΙΜΕΤΩΠΙΣΗ ΜΟΝΟ ΜΕΤΑΦΕΡΘΗΚΑΝ ΣΤΗΝ ΟΜΑΔΑ ΤΗΣ ΝΕΥΡΟΔΙΕΓΕΡΣΗΣ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5500702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ΩΣΤΟΣΟ 27 ΑΣΘΕΝΕΙΣ ΜΕ ΝΕΥΡΟΔΙΕΓΕΡΣΗ (32%) ΒΙΩΣΑΝ ΕΠΙΠΟΛΕΣ ΣΧΕΤΙΚΕΣ ΜΕ ΤΟ ΣΥΣΤΗΜΑ ΝΕΥΡΟΔΙΕΓΕΡΣΗΣ ΣΤΟΥΣ 12 ΜΗΝΕΣ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472518" cy="5357850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Η ΕΠΑΝΑΛΗΨΗ ΤΩΝ ΧΕΙΡΟΥΡΓΙΚΩΝ ΕΠΕΜΒΑΣΕΩΝ ΔΙΝΕΙ ΦΤΩΧΑ ΑΠΟΤΕΛΕΣΜΑΤΑ ΣΤΗΝ ΠΕΡΙΠΤΩΣΗ ΤΟΥ </a:t>
            </a:r>
            <a:r>
              <a:rPr lang="en-US" sz="2400" dirty="0" smtClean="0"/>
              <a:t>FBSS</a:t>
            </a:r>
          </a:p>
          <a:p>
            <a:r>
              <a:rPr lang="el-GR" sz="2400" dirty="0" smtClean="0"/>
              <a:t>ΩΣΤΟΣΟ ΣΕ ΜΕΡΙΚΕΣ ΠΕΡΙΠΤΩΣΕΙΣ Η ΕΠΕΝΕΠΕΜΒΑΣΗ ΑΠΟΤΕΛΕΙ ΣΩΣΤΗ ΕΠΙΛΟΓΗ Π.Χ ΣΕ ΥΠΟΤΡΟΠΗ ΚΗΛΗΣ Μ.Δ ΚΑΙ ΑΠΟΣΠΑΣΗ ΕΛΕΥΘΕΡΟΥ ΤΕΜΑΧΙΟΥ</a:t>
            </a:r>
          </a:p>
          <a:p>
            <a:r>
              <a:rPr lang="el-GR" sz="2400" dirty="0" smtClean="0"/>
              <a:t>ΓΕΝΙΚΑ  ΑΣΘΕΝΕΙΣ  ΠΟΥ  ΔΕΝ  ΠΑΡΟΥΣΙΑΖΟΥΝ  ΣΟΒΑΡΗ ΕΠΙΔΕΙΝΩΣΗ  ΤΗΣ  ΝΕΥΡΟΛΟΓΙΚΗΣ  ΕΙΚΟΝΑΣ  ΤΟΥΣ  ΚΑΙ ΧΩΡΙΣ  ΣΟΒΑΡΗ  ΣΠΟΝΔΥΛΙΚΗ  ΑΣΤΑΘΕΙΑ   Η  ΝΕΥΡΟΔΙΕΓΕΡΣΗ  ΠΡΕΠΕΙ  ΝΑ  ΕΠΙΛΕΧΘΕΙ  ΠΡΙΝ  ΑΠΟ ΤΗΝ  ΕΠΑΝΕΠΕΜΒΑΣΗ</a:t>
            </a:r>
          </a:p>
          <a:p>
            <a:r>
              <a:rPr lang="el-GR" sz="2400" dirty="0" smtClean="0"/>
              <a:t> ΕΠΙΣΗΣ  Η  ΝΕΥΡΟΔΙΕΓΕΡΣΗ  ΑΠΟΤΕΛΕΙ  ΤΗΝ  ΠΡΩΤΗ ΕΠΙΛΟΓΗ  ΓΙΑ   ΑΣΘΕΝΕΙΣ ΜΕ  ΥΨΗΛΟ  ΡΙΣΚΟ ΠΕΡΙΕΓΧΕΙΡΗΤΙΚΗΣ  ΘΝΗΣΙΜΟΤΗΤΑΣ  ΛΟΓΩ  ΗΛΙΚΙΑΣ  ΚΑΙ ΑΛΛΩΝ  ΣΥΝΟΔΩΝ  ΠΑΘΗΣΕΩΝ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714480" y="35716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ΣΥΜΠΕΡΑΣΜΑΤΑ</a:t>
            </a:r>
            <a:endParaRPr lang="el-G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ΚΑΤΑΣΤΑΣΕΙΣ ΝΕΥΡΟΠΑΘΗΤΙΚΟΥ ΠΟΝΟΥ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 </a:t>
            </a:r>
            <a:r>
              <a:rPr lang="el-GR" sz="2400" dirty="0" smtClean="0"/>
              <a:t>ΚΑΘΕ ΚΑΤΑΣΤΑΣΗ ΠΟΝΟΥ ΠΟΥ ΠΡΟΚΑΛΕΙΤΑΙ ΑΠΟ    ΔΥΣΛΕΙΤΟΥΡΓΙΑ ΤΟΥ ΠΕΡΙΦΕΡΙΚΟΥ Ή ΤΟΥ ΚΝΣ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ΣΤΟ ΧΡΟΝΙΟ ΝΕΥΡΟΠΑΘΗΤΙΚΟ ΠΟΝΟ Η ΑΙΤΙΑ ΤΗΣ ΒΛΑΒΗΣ ΕΧΕΙ ΘΕΡΑΠΕΥΤΕΙ, Ο ΠΟΝΟΣ ΟΜΩΣ ΣΥΝΕΧΙΖΕΙ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ΕΙΝΑΙ ΠΟΝΟΣ ΑΝΘΕΚΤΙΚΟΣ ΣΤΑ ΦΑΡΜΑΚΑ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Η ΝΕΥΡΟΔΙΕΓΕΡΣΗ ΠΑΙΖΕΙ ΕΝΑ ΣΗΜΑΝΤΙΚΟ ΡΟΛΟ ΣΤΗΝ ΑΝΑΚΟΥΦΙΣΗ ΑΣΘΕΝΩΝ ΜΕ ΧΡΟΝΙΟ ΝΕΥΡΟΠΑΘΗΤΙΚΟ ΠΟΝΟ ΑΝΘΕΚΤΙΚΟ ΣΤΙΣ ΣΥΝΗΘΕΙΣ ΘΕΡΑΠΕΙΕΣ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ΣΥΝΔΡΟΜΟ ΠΕΡΙΠΛΟΚΟΥ ΠΕΡΙΟΧΙΚΟΥ ΠΟΝΟΥ </a:t>
            </a:r>
            <a:r>
              <a:rPr lang="en-US" sz="2800" dirty="0" smtClean="0"/>
              <a:t> CRPS I, II </a:t>
            </a:r>
            <a:r>
              <a:rPr lang="el-GR" sz="2800" dirty="0" smtClean="0"/>
              <a:t>(</a:t>
            </a:r>
            <a:r>
              <a:rPr lang="en-US" sz="2800" dirty="0" smtClean="0"/>
              <a:t>SUDEK</a:t>
            </a:r>
            <a:r>
              <a:rPr lang="el-GR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ΜΕΘΕΡΠΗΤΙΚΗ ΝΕΥΡΑΛΓΙΑ 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 ΠΕΡΙΦΕΡΙΚΗ ΝΕΥΡΟΠΑΘΕΙΑ 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 ΙΝΙΑΚΗ ΝΕΥΡΑΛΓΙΑ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 ΚΕΦΑΛΑΛΓΙΑ ΙΝΙΑΚΗΣ ΠΡΟΕΛΕΥΣΗΣ</a:t>
            </a:r>
            <a:endParaRPr lang="el-GR" sz="2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ΚΑΤΑΣΤΑΣΕΙΣ ΝΕΥΡΟΠΑΘΗΤΙΚΟΥ ΠΟΝΟΥ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ΝΕΥΡΟΔΙΕΓΕΡΣΗ ΣΕ ΙΣΧΑΙΜΙΚΟ ΠΟΝΟ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64" y="1428736"/>
            <a:ext cx="8715436" cy="5026029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ΣΗΜΑΝΤΙΚΗ ΑΞΙΑ ΣΤΗΝ ΑΝΤΙΜΕΤΩΠΙΣΗ ΤΟΥ ΙΣΧΑΙΜΙΚΟΥ ΠΟΝΟΥ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ΑΝΘΕΚΤΙΚΗ ΣΤΗΘΑΓΧΗ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ΠΕΡΙΦΕΡΙΚΗ ΑΓΓΕΙΟΠΑΘΕΙΑ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ΝΟΣΟΣ ΤΩΝ ΜΙΚΡΩΝ ΑΓΓΕΙΩΝ ΟΠΟΥ Η ΕΠΑΝΑΓΓΕΙΩΣΗ ΔΕΝ ΕΙΝΑΙ ΔΥΝΑΤΗ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Η ΜΕΘΟΔΟΣ ΓΝΩΡΙΖΕΙ ΕΥΡΕΙΑ ΕΦΑΡΜΟΓΗ ΚΥΡΙΩΣ ΣΤΗΝ ΕΥΡΩΠΗ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ΠΕΡΙΦΕΡΙΚΗ ΑΓΓΕΙΟΠΑΘΕΙΑ</a:t>
            </a:r>
            <a:endParaRPr lang="el-GR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28662" y="1643050"/>
            <a:ext cx="7467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ΑΥΞΗΣΗ ΤΗΣ ΤΡΙΧΟΕΙΔΙΚΗΣ ΑΙΜΑΤΙΚΗΣ ΡΟΗΣ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ΑΥΞΗΣΗ ΤΗΣ ΘΕΡΜΟΚΡΑΣΙΑΣ ΔΕΡΜΑΤΟΣ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ΕΛΛΑΤΩΣΗ ΤΟΥ ΙΣΧΑΙΜΙΚΟΥ ΠΟΝΟΥ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ΒΕΛΤΙΩΣΗ ΤΗΣ ΕΠΟΥΛΩΣΗΣ ΠΛΗΓΩΝ </a:t>
            </a:r>
            <a:r>
              <a:rPr lang="en-US" sz="2400" dirty="0" smtClean="0"/>
              <a:t>&lt; </a:t>
            </a:r>
            <a:r>
              <a:rPr lang="el-GR" sz="2400" dirty="0" smtClean="0"/>
              <a:t>3</a:t>
            </a:r>
            <a:r>
              <a:rPr lang="en-US" sz="2400" dirty="0" smtClean="0"/>
              <a:t>cm</a:t>
            </a:r>
            <a:endParaRPr lang="el-GR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l-GR" sz="2400" dirty="0" smtClean="0"/>
              <a:t>ΑΥΞΗΣΗ ΤΟΥ ΠΟΣΟΣΤΟΥ ΣΩΤΗΡΙΑΣ ΤΟΥ ΑΚΡΟΥ ΑΠΟ ΑΚΡΩΤΗΡΙΑΣΜΟ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ΚΛΙΜΑΚΑ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FONTAINE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00166" y="1500174"/>
            <a:ext cx="7467600" cy="4525963"/>
          </a:xfrm>
        </p:spPr>
        <p:txBody>
          <a:bodyPr/>
          <a:lstStyle/>
          <a:p>
            <a:r>
              <a:rPr lang="el-GR" dirty="0" smtClean="0"/>
              <a:t>Ι = ΑΣΥΜΠΤΩΜΑΤΙΚΟΣ</a:t>
            </a:r>
          </a:p>
          <a:p>
            <a:endParaRPr lang="el-GR" dirty="0" smtClean="0"/>
          </a:p>
          <a:p>
            <a:r>
              <a:rPr lang="el-GR" dirty="0" smtClean="0"/>
              <a:t>ΙΙ = ΔΙΑΛΕΙΠΟΥΣΑ ΧΩΛΟΤΗΤΑ</a:t>
            </a:r>
          </a:p>
          <a:p>
            <a:endParaRPr lang="el-GR" dirty="0" smtClean="0"/>
          </a:p>
          <a:p>
            <a:r>
              <a:rPr lang="el-GR" dirty="0" smtClean="0"/>
              <a:t>ΙΙΙ = ΠΟΝΟΣ ΗΡΕΜΙΑΣ</a:t>
            </a:r>
          </a:p>
          <a:p>
            <a:endParaRPr lang="el-GR" dirty="0" smtClean="0"/>
          </a:p>
          <a:p>
            <a:r>
              <a:rPr lang="el-GR" dirty="0" smtClean="0"/>
              <a:t>Ι</a:t>
            </a:r>
            <a:r>
              <a:rPr lang="en-US" dirty="0" smtClean="0"/>
              <a:t>V</a:t>
            </a:r>
            <a:r>
              <a:rPr lang="el-GR" dirty="0" smtClean="0"/>
              <a:t> = ΝΕΚΡΩΣΗ / ΓΑΓΓΡΑΙΝΑ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ΝΕΥΡΟΤΡΟΠΟΠΟΙΗΣΗ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1643050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ΠΡΟΚΕΙΤΑΙ  ΓΙΑ  ΘΕΡΑΠΕΙΕΣ  ΟΙ ΟΠΟΙΕΣ ΜΕΣΩ  ΗΛΕΚΤΡΙΚΗΣ  Ή  ΧΗΜΙΚΗΣ  ΜΕΤΑΒΟΛΗΣ  ΤΗΣ  ΜΕΤΑΔΟΣΗΣ  ΕΝΟΣ  ΣΗΜΑΤΟΣ  ΣΤΟ  ΝΕΥΡΙΚΟ  ΣΥΣΤΗΜΑ  ΔΙΕΓΕΙΡΟΥΝ  ΑΝΑΣΤΕΛΛΟΥΝ  Ή ΣΥΝΤΟΝΙΖΟΥΝ  ΤΗ  ΔΡΑΣΤΗΡΙΟΤΗΤΑ   ΤΩΝ  ΝΕΥΡΩΝΙΚΩΝ  ΔΙΚΤΥΩΝ     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357290" y="442913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ΝΕΥΡΟΔΙΕΓΕΡΣΗ  ΝΩΤΙΑΙΟΥ  ΜΥΕΛΟΥ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dirty="0" smtClean="0"/>
              <a:t>ΠΕΡΙΦΕΡΙΚΗ  ΝΕΥΡΟΔΙΕΓΕΡΣΗ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dirty="0" smtClean="0"/>
              <a:t> ΥΠΑΡΑΧΝΟΕΙΔΗΣ  ΕΓΧΥΣΗ  ΦΑΡΜΑΚΩΝ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ΠΕΡΙΦΕΡΙΚΗ ΑΓΓΕΙΟΠΑΘΕΙΑ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82919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ΑΣΘΕΝΕΙΣ ΜΕ ΚΑΤΑΤΑΞΗ ΚΑΤΑ </a:t>
            </a:r>
            <a:r>
              <a:rPr lang="en-US" sz="2800" dirty="0" smtClean="0"/>
              <a:t> FONTAINE III </a:t>
            </a:r>
            <a:r>
              <a:rPr lang="el-GR" sz="2800" dirty="0" smtClean="0"/>
              <a:t>Ή Ι</a:t>
            </a:r>
            <a:r>
              <a:rPr lang="en-US" sz="2800" dirty="0" smtClean="0"/>
              <a:t>V </a:t>
            </a:r>
            <a:endParaRPr lang="el-GR" sz="2800" dirty="0" smtClean="0"/>
          </a:p>
          <a:p>
            <a:r>
              <a:rPr lang="el-GR" sz="2800" dirty="0" smtClean="0"/>
              <a:t>ΑΝΤΕΝΔΕΙΞΗ ΓΙΑ ΧΕΙΡΟΥΡΓΙΚΗ ΕΠΑΝΑΓΓΕΙΩΣΗ</a:t>
            </a:r>
          </a:p>
          <a:p>
            <a:r>
              <a:rPr lang="en-US" sz="2800" dirty="0" smtClean="0"/>
              <a:t>TcpO2 &lt; 10mmHg  </a:t>
            </a:r>
            <a:r>
              <a:rPr lang="el-GR" sz="2800" dirty="0" smtClean="0"/>
              <a:t>ΠΟΣΟΣΤΟ ΕΠΙΤΥΧΙΑΣ 70%</a:t>
            </a:r>
          </a:p>
          <a:p>
            <a:r>
              <a:rPr lang="en-US" sz="2800" dirty="0" smtClean="0"/>
              <a:t>TcpO2 </a:t>
            </a:r>
            <a:r>
              <a:rPr lang="el-GR" sz="2800" dirty="0" smtClean="0"/>
              <a:t>&gt;</a:t>
            </a:r>
            <a:r>
              <a:rPr lang="en-US" sz="2800" dirty="0" smtClean="0"/>
              <a:t> 10mmHg</a:t>
            </a:r>
            <a:r>
              <a:rPr lang="el-GR" sz="2800" dirty="0" smtClean="0"/>
              <a:t>- 30</a:t>
            </a:r>
            <a:r>
              <a:rPr lang="en-US" sz="2800" dirty="0" smtClean="0"/>
              <a:t>mmHg </a:t>
            </a:r>
            <a:r>
              <a:rPr lang="el-GR" sz="2800" dirty="0" smtClean="0"/>
              <a:t>ΠΟΣΟΣΤΟ ΕΠΙΤΥΧΙΑΣ 90%</a:t>
            </a:r>
          </a:p>
          <a:p>
            <a:r>
              <a:rPr lang="el-GR" sz="2800" dirty="0" smtClean="0"/>
              <a:t> ΕΠΙΤΥΧΙΑ = ΣΩΤΗΡΙΑ ΤΟΥ ΑΚΡΟΥ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ΣΤΗΘΑΓΧΗ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28670"/>
            <a:ext cx="8543956" cy="5429288"/>
          </a:xfrm>
        </p:spPr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sz="2400" dirty="0" smtClean="0"/>
              <a:t>ΕΛΑΤΤΩΣΗ ΤΟΥ ΣΤΗΘΑΓΧΙΚΟΥ ΠΟΝΟΥ</a:t>
            </a:r>
          </a:p>
          <a:p>
            <a:r>
              <a:rPr lang="el-GR" sz="2400" dirty="0" smtClean="0"/>
              <a:t> ΕΛΛΑΤΩΣΗ ΤΩΝ ΑΝΑΓΚΩΝ ΣΕ ΝΙΤΡΩΔΗ </a:t>
            </a:r>
          </a:p>
          <a:p>
            <a:r>
              <a:rPr lang="el-GR" sz="2400" dirty="0" smtClean="0"/>
              <a:t> ΒΕΛΤΙΩΣΗ ΤΗΣ ΔΥΝΑΤΟΤΗΤΑΣ ΓΙΑ ΑΣΚΗΣΗ</a:t>
            </a:r>
          </a:p>
          <a:p>
            <a:r>
              <a:rPr lang="el-GR" sz="2400" dirty="0" smtClean="0"/>
              <a:t> 80% ΤΩΝ ΑΣΘΕΝΩΝ ΜΕ ΝΕΥΡΟΔΙΕΓΕΡΣΗ ΠΑΡΟΥΣΙΑΣΑΝ ΛΙΓΟΤΕΡΑ ΣΤΗΘΑΓΧΙΚΑ ΕΠΕΙΣΟΔΙΑ ΚΑΙ ΒΕΛΤΙΩΣΑΝ ΤΗΝ ΠΟΙΟΤΗΤΑ ΖΩΗΣ ΤΟΥΣ ΜΕΤΑ ΑΠΌ 5ΕΤΗ ΠΑΡΑΚΟΛΟΥΘΗΣΗ</a:t>
            </a:r>
          </a:p>
          <a:p>
            <a:r>
              <a:rPr lang="el-GR" sz="2400" dirty="0" smtClean="0"/>
              <a:t>Η ΝΕΥΡΟΔΙΕΓΕΡΣΗ ΒΕΛΤΙΩΝΕΙ ΤΗΝ ΑΙΜΑΤΙΚΗ ΡΟΗ ΚΑΙ ΕΛΛΑΤΩΝΕΙ ΤΗΝ ΜΥΟΚΑΡΔΙΑΚΗ ΙΣΧΑΙΜΙΑ ΒΕΛΤΙΩΝΟΝΤΑΣ ΤΗΝ ΠΑΡΑΠΛΕΥΡΗ ΚΥΚΛΟΦΟΡΙΑ ΛΟΓΩ ΑΥΞΗΣΗΣ ΤΗΣ ΔΡΑΣΤΗΡΙΟΤΗΤΑΣ</a:t>
            </a:r>
          </a:p>
          <a:p>
            <a:r>
              <a:rPr lang="el-GR" sz="2400" dirty="0" smtClean="0"/>
              <a:t>ΔΕΝ ΣΚΕΠΑΖΕΙ ΤΑ ΣΥΜΠΤΩΜΑΤΑ ΣΟΒΑΡΩΝ ΜΥΟΚΑΡΔΙΑΚΩΝ ΣΥΜΒΑΝΤΩΝ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ΣΠΛΑΧΝΙΚΟΣ ΠΟΝΟΣ</a:t>
            </a:r>
            <a:endParaRPr lang="el-GR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571612"/>
            <a:ext cx="8329642" cy="4525963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ΧΡΟΝΙΟΣ ΚΟΙΛΙΑΚΟΣ ΠΟΝΟΣ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ΜΕΣΕΝΤΕΡΙΟΣ ΙΣΧΑΙΜΙΑ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ΧΡΟΝΙΑ ΠΑΓΚΡΕΑΤΙΤΙΔΑ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ΧΡΟΝΙΟΣ ΚΟΙΛΙΑΚΟΣ ΜΕΤΕΓΧΕΙΡΗΤΙΚΟΣ ΠΟΝΟΣ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ΣΥΝΔΡΟΜΟ ΕΥΡΕΘΙΣΤΟΥ ΕΝΤΕΡΟΥ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ΔΙΑΜΕΣΗ ΚΥΣΤΙΤΙΔΑ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ΔΙΑΜΕΣΗ ΚΥΣΤΙΤΙΔΑ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1.000.000  ΑΝΘΡΩΠΟΙ ΣΤΙΣ ΗΠΑ</a:t>
            </a:r>
          </a:p>
          <a:p>
            <a:r>
              <a:rPr lang="el-GR" sz="2400" dirty="0" smtClean="0"/>
              <a:t> ΑΚΡΑΤΕΙΑ </a:t>
            </a:r>
          </a:p>
          <a:p>
            <a:r>
              <a:rPr lang="el-GR" sz="2400" dirty="0" smtClean="0"/>
              <a:t>ΣΥΧΝΟΥΡΙΑ ΚΑΙ ΝΥΚΤΟΥΡΙΑ</a:t>
            </a:r>
          </a:p>
          <a:p>
            <a:r>
              <a:rPr lang="el-GR" sz="2400" dirty="0" smtClean="0"/>
              <a:t>ΧΡΟΝΙΟ ΠΥΕΛΙΚΟ ΠΟΝΟ</a:t>
            </a:r>
          </a:p>
          <a:p>
            <a:r>
              <a:rPr lang="el-GR" sz="2400" dirty="0" smtClean="0"/>
              <a:t>ΑΛΛΟΔΥΝΙΑ</a:t>
            </a:r>
          </a:p>
          <a:p>
            <a:r>
              <a:rPr lang="el-GR" sz="2400" dirty="0" smtClean="0"/>
              <a:t>ΥΠΕΡΑΛΓΗΣΙΑ</a:t>
            </a:r>
          </a:p>
          <a:p>
            <a:r>
              <a:rPr lang="el-GR" sz="2400" dirty="0" smtClean="0"/>
              <a:t>ΕΙΝΑΙ ΠΕΡΙΣΣΟΤΕΡΟ ΝΕΥΡΟΠΑΘΗΤΙΚΗ ΚΑΤΑΣΤΑΣΗ ΠΑΡΑ ΔΙΑΤΑΡΑΧΗ ΤΗΣ ΚΥΣΤΗΣ</a:t>
            </a:r>
          </a:p>
          <a:p>
            <a:r>
              <a:rPr lang="el-GR" sz="2400" dirty="0" smtClean="0"/>
              <a:t>ΑΠΟΤΥΧΙΑ ΘΕΡΑΠΕΙΑΣ ΜΕ ΤΙΣ ΚΛΑΣΣΙΚΕΣ ΜΕΘΟΔΟΥΣ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 smtClean="0">
                <a:solidFill>
                  <a:srgbClr val="FFFF00"/>
                </a:solidFill>
              </a:rPr>
              <a:t>ΔΙΑΜΕΣΗ ΚΥΣΤΙΤΙΔΑ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ΝΕΥΡΟΔΙΕΓΕΡΣΗ ΤΩΝ ΙΕΡΩΝ ΝΕΥΡΩΝ ΜΕ ΑΝΑΣΤΡΟΦΗ ΤΟΠΟΘΕΤΗΣΗ ΗΛΕΚΤΡΟΔΙΩΝ ΕΠΙΣΚΛΗΡΙΔΙΩΣ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 ΒΕΛΤΙΩΣΗ ΤΟΥ ΠΟΝΟΥ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 ΠΕΡΙΟΡΙΣΜΟΣ ΤΗΣ ΑΚΡΑΤΕΙΑΣ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ΜΕΙΩΣΗ ΤΗΣ ΣΥΧΝΟΥΡΙΑΣ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ΒΕΛΤΙΩΣΗ ΤΗΣ ΠΟΙΟΤΗΤΑΣ ΖΩΗΣ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ΚΛΙΝΙΚΑ ΑΠΟΔΕΔΕΙΓΜΕΝΕΣ ΕΝΔΕΙΞΕΙΣ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214554"/>
            <a:ext cx="8715436" cy="350046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800" dirty="0" smtClean="0"/>
              <a:t> ΣΥΝΔΡΟΜΟ  ΠΟΝΟΥ ΜΕΤΑ ΑΠΟ ΧΕΙΡΟΥΡΓΙΚΗ ΕΠΕΜΒΑΣΗ ΣΤΗ ΜΕΣΗ</a:t>
            </a:r>
            <a:r>
              <a:rPr lang="en-US" sz="2800" dirty="0" smtClean="0"/>
              <a:t> (FBSS)</a:t>
            </a:r>
            <a:r>
              <a:rPr lang="el-GR" sz="2800" dirty="0" smtClean="0"/>
              <a:t>,ΡΙΖΟΠΑΘΕΙΕΣ</a:t>
            </a:r>
          </a:p>
          <a:p>
            <a:endParaRPr lang="el-GR" sz="2800" dirty="0" smtClean="0"/>
          </a:p>
          <a:p>
            <a:pPr algn="ctr">
              <a:buFont typeface="Wingdings" pitchFamily="2" charset="2"/>
              <a:buChar char="Ø"/>
            </a:pPr>
            <a:r>
              <a:rPr lang="el-GR" sz="2800" dirty="0" smtClean="0"/>
              <a:t>ΣΥΝΔΡΟΜΟ </a:t>
            </a:r>
            <a:r>
              <a:rPr lang="el-GR" sz="2800" dirty="0" smtClean="0"/>
              <a:t>ΠΕΡΙΠΛΟΚΟΥ ΠΕΡΙΟΧΙΚΟΥ ΠΟΝΟΥ</a:t>
            </a:r>
            <a:r>
              <a:rPr lang="en-US" sz="2800" dirty="0" smtClean="0"/>
              <a:t> CRPS </a:t>
            </a:r>
            <a:r>
              <a:rPr lang="en-US" sz="2800" dirty="0" smtClean="0"/>
              <a:t>I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ΑΛΛΕΣ ΕΝΔΕΙΞΕΙΣ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785786" y="1857364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/>
              <a:t> ΠΕΡΙΦΕΡΙΚΗ ΑΓΓΕΙΟΠΑΘΕΙΑ</a:t>
            </a:r>
          </a:p>
          <a:p>
            <a:endParaRPr lang="el-GR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 ΑΝΘΕΚΤΙΚΗ ΣΤΗΘΑΓΧΗ</a:t>
            </a:r>
          </a:p>
          <a:p>
            <a:endParaRPr lang="el-GR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 ΚΑΤΑΣΤΑΣΕΙΣ ΝΕΥΡΟΠΑΘΗΤΙΚΟΥ ΠΟΝΟΥ</a:t>
            </a:r>
          </a:p>
          <a:p>
            <a:endParaRPr lang="el-GR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 ΣΠΛΑΓΧΝΙΚΟΣ ΠΟΝΟΣ</a:t>
            </a:r>
          </a:p>
          <a:p>
            <a:endParaRPr lang="el-GR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 ΑΝΘΕΚΤΙΚΗ ΚΕΦΑΛΑΓΙΑ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ΑΝΤΕΝΔΕΙΞΕΙΣ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714488"/>
            <a:ext cx="8715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b="1" dirty="0" smtClean="0"/>
              <a:t>ΙΑΤΡΙΚΕΣ </a:t>
            </a:r>
          </a:p>
          <a:p>
            <a:r>
              <a:rPr lang="el-GR" sz="2400" dirty="0" smtClean="0"/>
              <a:t>               </a:t>
            </a:r>
            <a:r>
              <a:rPr lang="el-GR" sz="2000" dirty="0" smtClean="0"/>
              <a:t>ΔΙΑΤΑΡΑΧΕΣ ΠΗΞΗΣ</a:t>
            </a:r>
          </a:p>
          <a:p>
            <a:r>
              <a:rPr lang="el-GR" sz="2000" dirty="0" smtClean="0"/>
              <a:t>                  ΣΗΨΗ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b="1" dirty="0" smtClean="0"/>
              <a:t>ΤΕΧΝΙΚΕΣ</a:t>
            </a:r>
          </a:p>
          <a:p>
            <a:r>
              <a:rPr lang="el-GR" sz="2400" dirty="0" smtClean="0"/>
              <a:t>              </a:t>
            </a:r>
            <a:r>
              <a:rPr lang="el-GR" sz="2000" dirty="0" smtClean="0"/>
              <a:t>ΚΑΤ¨ ΕΠΙΚΛΗΣΗ ΒΗΜΑΤΟΔΟΤΗΣ</a:t>
            </a:r>
          </a:p>
          <a:p>
            <a:r>
              <a:rPr lang="el-GR" sz="2000" dirty="0" smtClean="0"/>
              <a:t>                 ΑΝΑΓΚΗ ΓΙΑ ΣΥΧΝΕΣ ΜΑΓΝΗΤΙΚΕΣ ΤΟΜΟΓΡΑΦΙΕΣ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400" b="1" dirty="0" smtClean="0"/>
              <a:t>ΨΥΧΟΛΟΓΙΚΕΣ / ΔΙΑΤΑΡΑΧΕΣ ΣΥΜΠΕΡΙΦΟΡΑΣ</a:t>
            </a:r>
          </a:p>
          <a:p>
            <a:r>
              <a:rPr lang="el-GR" sz="2400" b="1" dirty="0" smtClean="0"/>
              <a:t>               </a:t>
            </a:r>
            <a:r>
              <a:rPr lang="el-GR" sz="2000" dirty="0" smtClean="0"/>
              <a:t>ΑΘΕΡΑΠΕΥΤΗ ΚΑΤΑΘΛΙΨΗ</a:t>
            </a:r>
          </a:p>
          <a:p>
            <a:r>
              <a:rPr lang="el-GR" sz="2000" b="1" dirty="0" smtClean="0"/>
              <a:t>                  </a:t>
            </a:r>
            <a:r>
              <a:rPr lang="el-GR" sz="2000" dirty="0" smtClean="0"/>
              <a:t>ΧΡΟΝΙΑ  ΛΗΨΗ ΟΠΙΟΕΙΔΩΝ</a:t>
            </a:r>
          </a:p>
          <a:p>
            <a:r>
              <a:rPr lang="el-GR" sz="2000" dirty="0" smtClean="0"/>
              <a:t>                  ΑΔΥΝΑΜΙΑ ΣΥΝΕΡΓΑΣΙΑΣ ΚΑΙ ΧΕΙΡΙΣΜΟΥ ΤΗΣ ΣΥΣΚΕΥΗΣ</a:t>
            </a:r>
            <a:endParaRPr lang="el-GR" sz="2400" dirty="0" smtClean="0"/>
          </a:p>
          <a:p>
            <a:r>
              <a:rPr lang="el-GR" sz="2000" b="1" dirty="0" smtClean="0"/>
              <a:t>                 </a:t>
            </a:r>
          </a:p>
          <a:p>
            <a:r>
              <a:rPr lang="el-GR" sz="2000" dirty="0" smtClean="0"/>
              <a:t>               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ΝΕΥΡΟΔΙΕΓΕΡΣΗ ΝΩΤΙΑΙΟΥ ΜΥΕΛΟΥ</a:t>
            </a:r>
            <a:endParaRPr lang="el-G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71472" y="2332037"/>
            <a:ext cx="3657600" cy="4525963"/>
          </a:xfrm>
        </p:spPr>
        <p:txBody>
          <a:bodyPr/>
          <a:lstStyle/>
          <a:p>
            <a:r>
              <a:rPr lang="el-GR" sz="2000" dirty="0" smtClean="0"/>
              <a:t>ΑΝΑΣΤΡΕΨΙΜΗ</a:t>
            </a:r>
          </a:p>
          <a:p>
            <a:r>
              <a:rPr lang="el-GR" sz="2000" dirty="0" smtClean="0"/>
              <a:t>ΕΛΑΧΙΣΤΑ ΕΠΕΜΒΑΤΙΚΗ</a:t>
            </a:r>
          </a:p>
          <a:p>
            <a:r>
              <a:rPr lang="el-GR" sz="2000" dirty="0" smtClean="0"/>
              <a:t>ΔΟΚΙΜΑΣΤΙΚΗ ΠΕΡΙΟΔΟΣ</a:t>
            </a:r>
          </a:p>
          <a:p>
            <a:r>
              <a:rPr lang="el-GR" sz="2000" dirty="0" smtClean="0"/>
              <a:t>ΑΡΙΣΤΗ ΑΝΑΛΓΗΣΙΑ</a:t>
            </a:r>
          </a:p>
          <a:p>
            <a:r>
              <a:rPr lang="el-GR" sz="2000" dirty="0" smtClean="0"/>
              <a:t>ΧΑΜΗΛΟ ΠΡΟΦΙΛ ΕΠΙΠΛΟΚΩΝ</a:t>
            </a:r>
          </a:p>
          <a:p>
            <a:r>
              <a:rPr lang="el-GR" sz="2000" dirty="0" smtClean="0"/>
              <a:t>ΑΠΟΤΕΛΕΣΜΑΤΙΚΗ ΣΕ ΠΛΗΘΩΡΑ  ΕΠΩΔΥΝΩΝ ΚΑΤΑΣΤΑΣΕΩΝ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2332037"/>
            <a:ext cx="3657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ΑΚΡΙΒΗ</a:t>
            </a:r>
          </a:p>
          <a:p>
            <a:r>
              <a:rPr lang="el-GR" sz="2000" dirty="0" smtClean="0"/>
              <a:t>ΧΕΙΡΟΥΡΓΙΚΗ ΜΕΘΟΔΟΣ</a:t>
            </a:r>
          </a:p>
          <a:p>
            <a:r>
              <a:rPr lang="el-GR" sz="2000" dirty="0" smtClean="0"/>
              <a:t>ΚΙΝΔΥΝΟΣ ΛΟΙΜΩΞΗΣ</a:t>
            </a:r>
          </a:p>
          <a:p>
            <a:r>
              <a:rPr lang="el-GR" sz="2000" dirty="0" smtClean="0"/>
              <a:t>ΚΙΝΔΥΝΟΣ ΤΡΑΥΜΑΤΙΣΜΟΥ ΤΟΥ ΝΩΤΙΑΙΟΥ ΜΥΕΛΟΥ</a:t>
            </a:r>
          </a:p>
          <a:p>
            <a:r>
              <a:rPr lang="el-GR" sz="2000" dirty="0" smtClean="0"/>
              <a:t>ΕΞΑΡΤΗΣΗ ΑΠΟ ΜΗΧΑΝΙΣΜΟ</a:t>
            </a:r>
          </a:p>
          <a:p>
            <a:r>
              <a:rPr lang="el-GR" sz="2000" dirty="0" smtClean="0"/>
              <a:t>ΠΕΡΙΟΡΙΣΜΟΣ  ΣΕ </a:t>
            </a:r>
            <a:r>
              <a:rPr lang="en-US" sz="2000" dirty="0" smtClean="0"/>
              <a:t>MRI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571472" y="164305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FF00"/>
                </a:solidFill>
              </a:rPr>
              <a:t>ΠΛΕΟΝΕΚΤΗΜΑΤΑ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500562" y="164305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FF00"/>
                </a:solidFill>
              </a:rPr>
              <a:t>ΜΕΙΟΝΕΚΤΗΜΑΤΑ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ΔΙΑΔΙΚΑΣΙΑ ΕΜΦΥΤΕΥΣΗΣ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71604" y="2143116"/>
            <a:ext cx="69294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/>
              <a:t> </a:t>
            </a:r>
            <a:r>
              <a:rPr lang="el-GR" sz="3200" b="1" dirty="0" smtClean="0"/>
              <a:t>Ά ΣΤΑΔΙΟ</a:t>
            </a:r>
          </a:p>
          <a:p>
            <a:r>
              <a:rPr lang="el-GR" sz="2800" dirty="0" smtClean="0"/>
              <a:t>           </a:t>
            </a:r>
            <a:r>
              <a:rPr lang="el-GR" sz="2400" dirty="0" smtClean="0"/>
              <a:t>ΔΟΚΙΜΑΣΤΙΚΗ ΠΕΡΙΟΔΟΣ</a:t>
            </a:r>
          </a:p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 Β ΣΤΑΔΙΟ</a:t>
            </a:r>
          </a:p>
          <a:p>
            <a:r>
              <a:rPr lang="el-GR" sz="3200" b="1" dirty="0" smtClean="0"/>
              <a:t>          </a:t>
            </a:r>
            <a:r>
              <a:rPr lang="el-GR" sz="2400" dirty="0" smtClean="0"/>
              <a:t>ΜΟΝΙΜΗ ΕΜΦΥΤΕΥΣΗ ΓΕΝΝΗΤΡΙΑΣ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ΣΕ ΠΟΙΟΥΣ ΕΦΑΡΜΟΖΟΝΤΑΙ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2"/>
            <a:ext cx="9001156" cy="5286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dirty="0" smtClean="0"/>
              <a:t>ΣΕ  ΧΡΟΝΙΟ  ΠΟΝΟ  ΑΝΘΕΚΤΙΚΟ  ΣΤΗ  ΦΑΡΜΑΚΕΥΤΙΚΗ ΑΓΩΓΗ  Ή  ΣΕ  ΆΛΛΕΣ  ΛΙΓΟΤΕΡΟ  ΕΠΕΜΒΑΤΙΚΕΣ  </a:t>
            </a:r>
            <a:r>
              <a:rPr lang="el-GR" sz="2400" dirty="0" smtClean="0"/>
              <a:t>ΜΕΘΟΔΟΥΣ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Ο</a:t>
            </a:r>
            <a:r>
              <a:rPr lang="el-GR" sz="2400" dirty="0" smtClean="0"/>
              <a:t>ΤΑΝ  ΕΜΦΑΝΙΖΟΝΤΑΙ  ΜΗ  ΑΝΕΚΤΕΣ  ΠΑΡΕΝΕΡΓΕΙΕΣ  ΑΠΟ  ΤΗ  ΛΗΨΗ  ΦΑΡΜΑΚΩΝ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ΟΤΑΝ  Η  ΧΕΙΡΟΥΡΓΙΚΗ  ΕΠΕΜΒΑΣΗ  ΑΝΤΕΔΥΚΝΕΙΤΑΙ  Ή  ΔΕΝ  ΑΝΑΜΕΝΕΤΑΙ  ΝΑ ΦΕΡΕΙ  ΤΑ  ΕΠΙΘΥΜΗΤΑ  ΑΠΟΤΕΛΕΣΜΑΤΑ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ΌΤΑΝ  Ο  ΠΟΝΟΣ  ΕΜΜΕΝΕΙ  ΜΕΤΑ  ΑΠΟ  ΧΕΙΡΟΥΡΓΙΚΗ  ΕΠΕΜΒΑΣΗ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643050"/>
            <a:ext cx="6091237" cy="2593975"/>
            <a:chOff x="570" y="1525"/>
            <a:chExt cx="2403" cy="1225"/>
          </a:xfrm>
        </p:grpSpPr>
        <p:sp>
          <p:nvSpPr>
            <p:cNvPr id="3" name="Text Box 16"/>
            <p:cNvSpPr txBox="1">
              <a:spLocks noChangeArrowheads="1"/>
            </p:cNvSpPr>
            <p:nvPr/>
          </p:nvSpPr>
          <p:spPr bwMode="auto">
            <a:xfrm>
              <a:off x="768" y="2064"/>
              <a:ext cx="24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GB" sz="12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70" y="1525"/>
              <a:ext cx="240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2"/>
            <a:srcRect b="27457"/>
            <a:stretch>
              <a:fillRect/>
            </a:stretch>
          </p:blipFill>
          <p:spPr bwMode="auto">
            <a:xfrm>
              <a:off x="570" y="1525"/>
              <a:ext cx="2403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744" y="1807"/>
              <a:ext cx="256" cy="288"/>
            </a:xfrm>
            <a:prstGeom prst="rect">
              <a:avLst/>
            </a:prstGeom>
            <a:solidFill>
              <a:srgbClr val="C8C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4786314" y="3571876"/>
            <a:ext cx="4572000" cy="30285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9413" indent="-379413" defTabSz="915988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</a:pPr>
            <a:r>
              <a:rPr lang="el-GR" dirty="0" smtClean="0"/>
              <a:t>Ο ΝΕΥΡΟΔΙΕΓΕΡΤΗΣ</a:t>
            </a:r>
            <a:endParaRPr lang="en-GB" dirty="0" smtClean="0"/>
          </a:p>
          <a:p>
            <a:pPr marL="860425" lvl="1" indent="-290513" defTabSz="915988">
              <a:spcBef>
                <a:spcPct val="20000"/>
              </a:spcBef>
              <a:buClr>
                <a:srgbClr val="005CA4"/>
              </a:buClr>
              <a:buFontTx/>
              <a:buChar char="•"/>
            </a:pPr>
            <a:r>
              <a:rPr lang="el-GR" dirty="0" smtClean="0"/>
              <a:t>ΠΛΗΡΩΣ ΕΜΦΥΤΕΥΣΙΜΟΣ</a:t>
            </a:r>
          </a:p>
          <a:p>
            <a:pPr marL="860425" lvl="1" indent="-290513" defTabSz="915988">
              <a:spcBef>
                <a:spcPct val="20000"/>
              </a:spcBef>
              <a:buClr>
                <a:srgbClr val="005CA4"/>
              </a:buClr>
              <a:buFontTx/>
              <a:buChar char="•"/>
            </a:pPr>
            <a:r>
              <a:rPr lang="el-GR" dirty="0" smtClean="0"/>
              <a:t>ΕΠΑΝΑΦΟΡΤΙΖΟΜΕΝΟΣ Η ΟΧΙ</a:t>
            </a:r>
          </a:p>
          <a:p>
            <a:pPr marL="860425" lvl="1" indent="-290513" defTabSz="915988">
              <a:spcBef>
                <a:spcPct val="20000"/>
              </a:spcBef>
              <a:buClr>
                <a:srgbClr val="005CA4"/>
              </a:buClr>
              <a:buFontTx/>
              <a:buChar char="•"/>
            </a:pPr>
            <a:endParaRPr lang="en-GB" dirty="0" smtClean="0"/>
          </a:p>
          <a:p>
            <a:pPr marL="379413" indent="-379413" defTabSz="915988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</a:pPr>
            <a:r>
              <a:rPr lang="el-GR" dirty="0" smtClean="0"/>
              <a:t>Η ΠΡΟΕΚΤΑΣΗ</a:t>
            </a:r>
            <a:endParaRPr lang="en-GB" dirty="0" smtClean="0"/>
          </a:p>
          <a:p>
            <a:pPr marL="379413" indent="-379413" defTabSz="915988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</a:pPr>
            <a:r>
              <a:rPr lang="el-GR" dirty="0" smtClean="0"/>
              <a:t>ΤΑ ΗΛΕΚΤΡΟΔΙΑ</a:t>
            </a:r>
            <a:endParaRPr lang="en-GB" dirty="0" smtClean="0"/>
          </a:p>
          <a:p>
            <a:pPr marL="860425" lvl="1" indent="-290513" defTabSz="915988">
              <a:spcBef>
                <a:spcPct val="20000"/>
              </a:spcBef>
              <a:buClr>
                <a:srgbClr val="005CA4"/>
              </a:buClr>
              <a:buFontTx/>
              <a:buChar char="•"/>
            </a:pPr>
            <a:r>
              <a:rPr lang="el-GR" dirty="0" smtClean="0"/>
              <a:t>ΔΙΑΔΕΡΜΙΚΑ ΗΛΕΚΤΡΟΔΙΑ</a:t>
            </a:r>
            <a:endParaRPr lang="en-GB" dirty="0" smtClean="0"/>
          </a:p>
          <a:p>
            <a:pPr marL="860425" lvl="1" indent="-290513" defTabSz="915988">
              <a:spcBef>
                <a:spcPct val="20000"/>
              </a:spcBef>
              <a:buClr>
                <a:srgbClr val="005CA4"/>
              </a:buClr>
              <a:buFontTx/>
              <a:buChar char="•"/>
            </a:pPr>
            <a:r>
              <a:rPr lang="el-GR" dirty="0" smtClean="0"/>
              <a:t>ΧΕΙΡΟΥΡΓΙΚΑ ΗΛΕΚΤΡΟΔΙΑ</a:t>
            </a:r>
            <a:r>
              <a:rPr lang="en-GB" dirty="0" smtClean="0"/>
              <a:t> </a:t>
            </a:r>
          </a:p>
          <a:p>
            <a:pPr marL="860425" lvl="1" indent="-290513" defTabSz="915988">
              <a:spcBef>
                <a:spcPct val="20000"/>
              </a:spcBef>
              <a:buClr>
                <a:srgbClr val="005CA4"/>
              </a:buClr>
              <a:buFontTx/>
              <a:buChar char="•"/>
            </a:pPr>
            <a:r>
              <a:rPr lang="el-GR" dirty="0" smtClean="0"/>
              <a:t>ΜΟΝΗ Η ΔΙΠΛΗ ΣΕΙΡΑ Ε</a:t>
            </a:r>
            <a:r>
              <a:rPr lang="el-GR" sz="1600" dirty="0" smtClean="0"/>
              <a:t>ΠΑΦΩΝ</a:t>
            </a:r>
            <a:endParaRPr lang="en-GB" sz="16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9601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74738">
              <a:spcBef>
                <a:spcPct val="50000"/>
              </a:spcBef>
            </a:pPr>
            <a:r>
              <a:rPr lang="el-GR" sz="3000" b="1" dirty="0" smtClean="0">
                <a:solidFill>
                  <a:srgbClr val="FFFF00"/>
                </a:solidFill>
              </a:rPr>
              <a:t>ΤΟ ΣΥΣΤΗΜΑ ΝΝΜ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ΕΚΤΙΜΗΣΗ ΑΠΟΤΕΛΕΣΜΑΤΙΚΟΤΗΤΑΣ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85720" y="2214554"/>
            <a:ext cx="857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800" dirty="0" smtClean="0"/>
              <a:t>  ΒΕΛΤΙΩΣΗ ΤΟΥ ΠΟΝΟΥ ΤΟΥΛΑΧΙΣΤΟΝ ΚΑΤΑ 50% ΣΥΜΦΩΝΑ ΜΕ ΤΗΝ ΕΚΤΙΜΗΣΗ ΤΟΥ ΑΣΘΕΝΟΥΣ</a:t>
            </a:r>
          </a:p>
          <a:p>
            <a:pPr algn="ctr">
              <a:buFont typeface="Wingdings" pitchFamily="2" charset="2"/>
              <a:buChar char="Ø"/>
            </a:pPr>
            <a:r>
              <a:rPr lang="el-GR" sz="2800" dirty="0" smtClean="0"/>
              <a:t> ΜΕΙΩΣΗ ΤΩΝ ΔΟΣΕΩΝ ΤΩΝ ΑΝΑΛΓΗΤΙΚΩΝ ΦΑΡΜΑΚΩΝ</a:t>
            </a:r>
          </a:p>
          <a:p>
            <a:pPr algn="ctr">
              <a:buFont typeface="Wingdings" pitchFamily="2" charset="2"/>
              <a:buChar char="Ø"/>
            </a:pPr>
            <a:r>
              <a:rPr lang="el-GR" sz="2800" dirty="0" smtClean="0"/>
              <a:t> ΒΕΛΤΙΩΣΗ ΤΗΣ ΙΚΑΝΟΤΗΤΑΣ ΓΙΑ ΔΡΑΣΤΗΡΙΟΤΗΤΑ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ΕΠΙΠΛΟΚΕΣ ΣΧΕΤΙΚΕΣ ΜΕ ΤΗΝ ΕΠΕΜΒΑΣΗ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</a:t>
            </a:r>
            <a:r>
              <a:rPr lang="el-GR" sz="2400" dirty="0" smtClean="0"/>
              <a:t>ΤΡΑΥΜΑΤΙΣΜΟΣ ΝΕΥΡΩΝ Ή ΝΩΤΙΑΙΟΥ ΜΥΕΛΟΥ</a:t>
            </a:r>
          </a:p>
          <a:p>
            <a:endParaRPr lang="el-GR" sz="2400" dirty="0" smtClean="0"/>
          </a:p>
          <a:p>
            <a:r>
              <a:rPr lang="el-GR" sz="2400" dirty="0" smtClean="0"/>
              <a:t>ΔΙΑΡΡΟΗ ΕΝΥ</a:t>
            </a:r>
          </a:p>
          <a:p>
            <a:endParaRPr lang="el-GR" sz="2400" dirty="0" smtClean="0"/>
          </a:p>
          <a:p>
            <a:r>
              <a:rPr lang="el-GR" sz="2400" dirty="0" smtClean="0"/>
              <a:t> ΛΟΙΜΩΞΗ ΚΝΣ (3-5%)</a:t>
            </a:r>
          </a:p>
          <a:p>
            <a:endParaRPr lang="el-GR" sz="2400" dirty="0" smtClean="0"/>
          </a:p>
          <a:p>
            <a:r>
              <a:rPr lang="el-GR" sz="2400" dirty="0" smtClean="0"/>
              <a:t>ΑΙΜΟΡΡΑΓΙΑ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ΕΠΙΠΛΟΚΕΣ ΣΧΕΤΙΚΕΣ ΜΕ ΤΟ ΣΥΣΤΗΜΑ ΝΕΥΡΟΔΙΕΓΕΡΣΗΣ</a:t>
            </a:r>
            <a:endParaRPr lang="el-GR" sz="36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1857364"/>
            <a:ext cx="7467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 ΒΛΑΒΗ ΤΟΥ ΛΕΙΤΟΥΡΓΙΚΟΥ ΣΥΣΤΗΜΑΤΟΣ</a:t>
            </a:r>
          </a:p>
          <a:p>
            <a:pPr>
              <a:buNone/>
            </a:pPr>
            <a:r>
              <a:rPr lang="el-GR" sz="2400" dirty="0" smtClean="0"/>
              <a:t>                       ΒΛΑΒΗ ΤΗΣ ΓΕΝΝΗΤΡΙΑΣ</a:t>
            </a:r>
          </a:p>
          <a:p>
            <a:pPr>
              <a:buNone/>
            </a:pPr>
            <a:r>
              <a:rPr lang="el-GR" sz="2400" dirty="0" smtClean="0"/>
              <a:t>                       ΒΛΑΒΗ ΤΟΥ ΗΛΕΚΤΡΟΔΙΟΥ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Courier New" pitchFamily="49" charset="0"/>
              <a:buChar char="o"/>
            </a:pPr>
            <a:r>
              <a:rPr lang="el-GR" sz="2400" dirty="0" smtClean="0"/>
              <a:t>  ΜΕΤΑΚΙΝΗΣΗ ΤΟΥ ΗΛΕΚΤΡΟΔΙΟΥ</a:t>
            </a:r>
          </a:p>
          <a:p>
            <a:pPr>
              <a:buFont typeface="Courier New" pitchFamily="49" charset="0"/>
              <a:buChar char="o"/>
            </a:pPr>
            <a:endParaRPr lang="el-GR" sz="2400" dirty="0" smtClean="0"/>
          </a:p>
          <a:p>
            <a:pPr>
              <a:buFont typeface="Courier New" pitchFamily="49" charset="0"/>
              <a:buChar char="o"/>
            </a:pPr>
            <a:r>
              <a:rPr lang="el-GR" sz="2400" dirty="0" smtClean="0"/>
              <a:t> ΕΞΩΤΕΡΙΚΕΣ ΠΑΡΕΜΒΟΛΕΣ</a:t>
            </a:r>
          </a:p>
          <a:p>
            <a:pPr>
              <a:buNone/>
            </a:pPr>
            <a:r>
              <a:rPr lang="el-GR" sz="2400" dirty="0" smtClean="0"/>
              <a:t>                        ΗΛΕΚΤΡΟΜΑΓΝΗΤΙΚΟ ΠΕΔΙΟ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ΥΠΑΡΑΧΝΟΕΙΔΗΣ ΕΓΧΥΣΗ ΦΑΡΜΑΚΩΝ</a:t>
            </a:r>
            <a:endParaRPr lang="el-G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00034" y="1643050"/>
            <a:ext cx="8643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000" dirty="0" smtClean="0"/>
              <a:t>ΕΜΦΥΤΕΥΣΗ  ΚΑΘΕΤΗΡΑ  ΣΤΟΝ  ΥΠΑΡΑΧΝΟΕΙΔΗ  ΧΩΡΟ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 ΣΥΝΔΕΣΗ  ΥΠΟΔΟΡΙΑ  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 ΜΕ  ΑΝΤΛΙΑ  ΕΜΦΥΤΕΥΜΕΝΗ  ΥΠΟΔΟΡΙΑ  ΣΤΗΝ  ΚΟΙΛΙΑΚΗ  ΧΩΡΑ</a:t>
            </a:r>
            <a:endParaRPr lang="el-GR" sz="2000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3929066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ΦΑΡΜΑΚΑ  ΕΓΚΕΚΡΙΜΕΝΑ  ΑΠΟ  </a:t>
            </a:r>
            <a:r>
              <a:rPr lang="en-US" sz="2400" dirty="0" smtClean="0"/>
              <a:t>FDA  </a:t>
            </a:r>
            <a:r>
              <a:rPr lang="el-GR" sz="2400" dirty="0" smtClean="0"/>
              <a:t> ΓΙΑ  ΥΠΑΡΑΧΝΟΕΙΔΗ  ΕΓΧΥΣΗ</a:t>
            </a:r>
          </a:p>
          <a:p>
            <a:pPr algn="ctr"/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 ΜΟΡΦΙΝΗ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000" dirty="0" smtClean="0"/>
              <a:t>ΖΙΚΟΝΟΤΙΔΗ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ΠΛΕΟΝΕΚΤΗΜΑ  ΥΠΑΡΑΧΝΟΕΙΔΟΥΣ  ΕΓΧΥΣΗΣ</a:t>
            </a:r>
            <a:endParaRPr lang="el-G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214414" y="250030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ΠΙΟ  ΠΟΙΟΤΙΚΗ  ΑΝΑΛΓΗΣΙΑ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857224" y="3714752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ΜΙΚΡΟΤΕΡΗ  ΔΟΣΗ  ΔΡΑΣΤΙΚΩΝ  ΦΑΡΜΑΚΩΝ  </a:t>
            </a:r>
          </a:p>
          <a:p>
            <a:pPr algn="ctr"/>
            <a:r>
              <a:rPr lang="el-GR" sz="2800" dirty="0" smtClean="0"/>
              <a:t>ΛΙΓΟΤΕΡΕΣ  ΠΑΡΕΝΕΡΓΕΙΕΣ 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ΚΛΙΝΙΚΕΣ  ΕΦΑΡΜΟΓΕΣ</a:t>
            </a:r>
            <a:endParaRPr lang="el-G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785786" y="1571612"/>
            <a:ext cx="8786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ΣΩΜΑΤΙΚΟΣ / ΣΠΛΑΓΧΝΙΚΟΣ  ΠΟΝΟΣ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ΚΑΛΟΗΘΗΣ  ΚΑΙ  ΚΑΚΟΗΘΗΣ  ΠΟΝΟΣ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ΝΕΥΡΟΠΑΘΗΤΙΚΟΣ  ΠΟΝΟΣ  ΣΕ  ΑΠΟΤΥΧΙΑ  ΝΕΥΡΟΔΙΕΓΕΡΣΗΣ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ΧΡΟΝΙΟ  ΠΟΝΟ  ΑΝΘΕΚΤΙΚΟ  ΣΕ  ΟΠΟΙΑΔΗΠΟΤΕ  ΘΕΡΑΠΕΙΑ 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ΕΜΦΑΝΙΣΗ  ΣΗΜΑΝΤΙΚΩΝ  ΠΑΡΕΝΕΡΓΕΙΩΝ  ΑΠΟ  ΤΗ  ΣΥΣΤΗΜΑΤΙΚΗ  ΛΗΨΗ  ΟΠΙΟΕΙΔΩΝ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SCS pelvic 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6386512" cy="638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S an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33375"/>
            <a:ext cx="619125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S d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317500"/>
            <a:ext cx="6223000" cy="6223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929322" y="214290"/>
            <a:ext cx="1714512" cy="5000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28794" y="142873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ΘΕΡΑΠΕΙΕΣ  ΑΝΤΙΣΤΡΕΠΤΕΣ</a:t>
            </a:r>
            <a:endParaRPr lang="el-GR" sz="2800" dirty="0"/>
          </a:p>
        </p:txBody>
      </p:sp>
      <p:sp>
        <p:nvSpPr>
          <p:cNvPr id="3" name="2 - TextBox"/>
          <p:cNvSpPr txBox="1"/>
          <p:nvPr/>
        </p:nvSpPr>
        <p:spPr>
          <a:xfrm>
            <a:off x="285720" y="2571744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ΕΦΑΡΜΟΖΟΝΤΑΙ  ΜΕΤΑ  ΑΠΟ  ΔΟΚΙΜΑΣΤΙΚΗ  ΠΕΡΙΟΔΟ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857224" y="4071942"/>
            <a:ext cx="792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ΟΛΟΚΛΗΡΩΝΟΝΤΑΙ  ΜΟΝΟΝ  ΚΑΙ  ΕΦΟΣΟΝ  Ο  ΑΣΘΕΝΗΣ  ΠΑΡΑΤΗΡΗΣΕΙ  ΣΗΜΑΝΤΙΚΗ  ΑΝΑΚΟΥΦΙΣΗ  ΑΠΟ  ΤΟΝ ΠΟΝΟ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928662" y="42860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</a:rPr>
              <a:t>ΘΕΡΑΠΕΙΕΣ  ΝΕΥΡΟΤΡΟΠΟΠΟΙΗΣΗΣ</a:t>
            </a:r>
            <a:endParaRPr lang="el-G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S dual l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317500"/>
            <a:ext cx="62230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89013"/>
            <a:ext cx="7848600" cy="492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7145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ΚΛΙΝΙΚΕΣ ΕΦΑΡΜΟΓΕΣ ΝΕΥΡΟΔΙΕΓΕΡΣΗΣ </a:t>
            </a:r>
            <a:r>
              <a:rPr lang="el-GR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CS d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3643338" cy="361156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500694" y="1714488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214942" y="2214554"/>
            <a:ext cx="114300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643998" cy="1752600"/>
          </a:xfrm>
        </p:spPr>
        <p:txBody>
          <a:bodyPr anchor="ctr"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ΕΙΣΑΓΩΓΗ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58" y="1714488"/>
            <a:ext cx="8786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ΤΟ ΠΕΔΙΟ ΤΗΣ ΝΕΥΡΟΔΙΕΓΕΡΣΗΣ ΕΧΕΙ ΑΥΞΗΘΕΙ ΣΗΜΑΝΤΙΚΑ ΤΙΣ ΤΕΛΕΥΤΑΙΕΣ ΔΕΚΑΕΤΙΕΣ</a:t>
            </a:r>
          </a:p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ΕΜΦΥΤΕΥΣΗ ΤΟΥ ΠΡΩΤΟΥ ΝΕΥΡΟΔΙΕΓΕΡΤΗ ΤΟ 1967</a:t>
            </a:r>
          </a:p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40 ΧΡΟΝΙΑ ΑΡΓΟΤΕΡΑ 50.000 ΝΕΥΡΟΔΙΕΓΕΡΤΕΣ ΕΜΦΥΤΕΥΟΝΤΑΙ ΠΑΓΚΟΣΜΙΩΣ ΚΑΘΕ ΧΡΟΝΟ </a:t>
            </a:r>
          </a:p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ΤΑ ΤΕΛΕΥΤΑΙΑ  ΧΡΟΝΙΑ ΕΧΕΙ ΕΠΙΤΕΥΧΘΕΙ ΤΡΟΜΑΚΤΙΚΗ ΕΞΕΛΙΞΗ ΤΗΣ ΤΕΧΝΟΛΟΓΙΑΣ ΣΕ ΣΥΝΔΥΑΣΜΟ ΜΕ ΤΗΝ ΑΝΑΔΥΣΗ ΝΕΩΝ ΕΝΔΕΙΞΕΩΝ ΓΙΑ ΝΕΥΡΟΔΙΕΓΕΡΣΗ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ΣΥΝΔΡΟΜΟ ΜΕΤΑ ΑΠΟ ΠΕΤΑΛΕΚΤΟΜΗ</a:t>
            </a:r>
            <a:endParaRPr lang="el-GR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4525963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sz="2400" dirty="0" smtClean="0"/>
              <a:t>ΜΟΝΟΝ ΣΤΙΣ ΗΠΑ 1.100.000 ΑΣΘΕΝΕΙΣ ΧΕΙΡΟΥΡΓΟΥΝΤΑΙ ΣΤΗ ΣΠΟΝΔΥΛΙΚΗ ΣΤΗΛΗ ΚΑΘΕ ΧΡΟΝΟ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ΠΕΡΙΠΟΥ 40% ΑΥΤΩΝ ΥΠΟΦΕΡΟΥΝ ΑΠΟ ΧΡΟΝΙΟ ΠΟΝΟ ΜΕΤΑ ΑΠΟ ΤΗ ΧΕΙΡΟΥΡΓΙΚΗ ΕΠΕΜΒΑΣΗ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ΑΡΚΕΤΟΙ ΑΠ</a:t>
            </a:r>
            <a:r>
              <a:rPr lang="en-US" sz="2400" dirty="0" smtClean="0"/>
              <a:t>O</a:t>
            </a:r>
            <a:r>
              <a:rPr lang="el-GR" sz="2400" dirty="0" smtClean="0"/>
              <a:t> ΑΥΤΟΥΣ ΤΟΥΣ ΑΣΘΕΝΕΙΣ ΦΕΡΟΥΝ ΤΗ ΔΙΑΓΝΩΣΗ ΤΟΥ </a:t>
            </a:r>
            <a:r>
              <a:rPr lang="en-US" sz="2400" dirty="0" smtClean="0"/>
              <a:t>FBSS (</a:t>
            </a:r>
            <a:r>
              <a:rPr lang="el-GR" sz="2400" dirty="0" smtClean="0"/>
              <a:t> ΣΥΝΔΡΟΜΟ ΑΠΟΤΥΧΗΜΕΝΗΣ ΧΕΙΡΟΥΡΓΙΚΗΣ ΕΠΕΜΝΒΑΣΗΣ ΣΤΗ ΜΕΣΗ)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ΣΥΝΔΡΟΜΟ ΜΕΤΑ ΑΠΟ ΠΕΤΑΛΕΚΤΟΜΗ</a:t>
            </a:r>
            <a:endParaRPr lang="el-GR" sz="36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42926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ΑΝΘΕΚΤΙΚΟΣ ΧΡΟΝΙΟΣ ΠΟΝΟΣ ΣΤΗ ΜΕΣΗ ΤΑ ΚΑΤΩ ΑΚΡΑ ΚΑΙ ΤΟΥ ΓΟΦΟΥΣ</a:t>
            </a:r>
          </a:p>
          <a:p>
            <a:r>
              <a:rPr lang="el-GR" sz="2400" dirty="0" smtClean="0"/>
              <a:t> Η ΧΕΙΡΟΥΡΓΙΚΗ  ΕΠΕΜΒΑΣΗ  ΜΠΟΡΕΙ  ΝΑ  ΕΧΕΙ ΔΙΟΡΘΩΣΕΙ  ΤΗΝ  ΠΑΘΟΛΟΓΙΑ  ΤΗΣ  ΣΠΟΝΔΥΛΙΚΗΣ ΣΤΗΛΗΣ   ΑΛΛΑ  ΕΧΕΙ  ΑΠΟΤΥΧΕΙ  ΝΑ  ΕΞΑΣΦΑΛΙΣΕΙ ΑΝΑΚΟΥΦΙΣΗ  ΑΠΟ  ΤΟΝ  ΠΟΝΟ</a:t>
            </a:r>
          </a:p>
          <a:p>
            <a:r>
              <a:rPr lang="el-GR" sz="2400" dirty="0" smtClean="0"/>
              <a:t> ΚΑΤΑΘΛΙΨΗ, ΚΟΠΩΣΗ  ΛΟΓΩ ΑΠΩΛΕΙΑΣ  ΥΠΝΟΥ  ΚΑΙ  </a:t>
            </a:r>
            <a:r>
              <a:rPr lang="el-GR" sz="2400" dirty="0" smtClean="0"/>
              <a:t>ΣΗΜΑΝΤΙΚΟ  ΠΕΡΙΟΡΙΣΜΟ </a:t>
            </a:r>
            <a:r>
              <a:rPr lang="el-GR" sz="2400" dirty="0" smtClean="0"/>
              <a:t>ΤΗΣ  ΙΚΑΝΟΤΗΤΑΣ  ΓΙΑ ΔΡΑΣΤΗΡΙΟΤΗΤΑ</a:t>
            </a:r>
          </a:p>
          <a:p>
            <a:r>
              <a:rPr lang="el-GR" sz="2400" dirty="0" smtClean="0"/>
              <a:t> ΤΟ ΣΥΝΔΡΟΜΟ  ΠΟΝΟΥ ΜΕΤΑ  ΑΠΟ ΧΕΙΡΟΥΡΓΙΚΗ ΕΠΕΜΒΑΣΗ  ΣΤΗ ΜΕΣΗ  ΑΠΟΤΕΛΕΙ  ΣΤΙΣ ΗΠΑ ΤΗΝ ΠΙΟ ΣΥΧΝΗ  ΕΝΔΕΙΞΗ  ΝΕΥΡΟΔΙΕΓΕΡΣΗΣ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86776" cy="11430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ΣΥΝΔΡΟΜΟ ΜΕΤΑ ΑΠΟ </a:t>
            </a:r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ΠΕΤΑΛΕΚΤΟΜΗ</a:t>
            </a:r>
            <a:br>
              <a:rPr lang="el-GR" sz="3200" b="1" dirty="0" smtClean="0">
                <a:solidFill>
                  <a:srgbClr val="FFFF00"/>
                </a:solidFill>
                <a:latin typeface="+mn-lt"/>
              </a:rPr>
            </a:br>
            <a:r>
              <a:rPr lang="el-GR" sz="3200" b="1" dirty="0" smtClean="0">
                <a:solidFill>
                  <a:srgbClr val="FFFF00"/>
                </a:solidFill>
                <a:latin typeface="+mn-lt"/>
              </a:rPr>
              <a:t>ΘΕΡΑΠΕΙΑ</a:t>
            </a:r>
            <a:endParaRPr lang="el-GR" sz="3200" dirty="0">
              <a:latin typeface="+mn-lt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472518" cy="507209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ΤΥΠΙΚΗ ΣΥΝΤΗΡΗΤΙΚΗ ΑΝΤΙΜΕΤΩΠΙΣΗ ΜΕ ΦΥΣΙΚΟΘΕΡΑΠΕΙΑ,ΦΑΡΜΑΚΑ,ΕΠΙΣΚΛΗΡΙΔΙΕΣ ΕΓΧΥΣΕΙΣ ΚΑΙ ΝΕΥΡΟΠΛΑΣΤΙΚΗ</a:t>
            </a:r>
            <a:r>
              <a:rPr lang="en-US" dirty="0" smtClean="0"/>
              <a:t>(RACZ)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ΣΕ ΑΠΟΤΥΧΙΑ ΤΩΝ ΠΑΡΑΠΑΝΩ ΕΦΑΡΜΟΖΕΤΑΙ ΝΕΥΡΟΔΙΕΓΕΡΣΗ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ΤΑ ΚΑΛΥΤΕΡΑ ΑΠΟΤΕΛΕΣΜΑΤΑ ΕΠΙΤΥΓΧΑΝΟΝΤΑΙ ΟΤΑΝ Η ΜΕΘΟΔΟΣ ΕΦΑΡΜΟΖΕΤΑΙ ΜΕΣΑ ΣΤΑ ΠΡΩΤΑ ΤΡΙΑ ΧΡΟΝΙΑ ΑΠΟ ΤΗΝ ΕΝΑΡΞΗ ΤΟΥ ΠΟΝΟΥ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ΟΤΑΝ Ο ΠΟΝΟΣ ΣΤΟ ΠΟΔΙ ΥΠΕΡΤΕΡΕΙ ΑΠΟ ΤΗΝ ΧΑΜΗΛΗ ΟΣΦΥΑΛΓΙΑ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Τεχνικό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342</TotalTime>
  <Words>1289</Words>
  <Application>Microsoft Office PowerPoint</Application>
  <PresentationFormat>Προβολή στην οθόνη (4:3)</PresentationFormat>
  <Paragraphs>272</Paragraphs>
  <Slides>41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Τεχνικό</vt:lpstr>
      <vt:lpstr>ΘΕΡΑΠΕΙΕΣ  ΧΡΟΝΙΟΥ  ΠΟΝΟΥ  ΜΕ  ΝΕΥΡΟΤΡΟΠΟΠΟΙΗΣΗ</vt:lpstr>
      <vt:lpstr>ΝΕΥΡΟΤΡΟΠΟΠΟΙΗΣΗ</vt:lpstr>
      <vt:lpstr>ΣΕ ΠΟΙΟΥΣ ΕΦΑΡΜΟΖΟΝΤΑΙ</vt:lpstr>
      <vt:lpstr>Διαφάνεια 4</vt:lpstr>
      <vt:lpstr>ΚΛΙΝΙΚΕΣ ΕΦΑΡΜΟΓΕΣ ΝΕΥΡΟΔΙΕΓΕΡΣΗΣ  </vt:lpstr>
      <vt:lpstr>Διαφάνεια 6</vt:lpstr>
      <vt:lpstr>ΣΥΝΔΡΟΜΟ ΜΕΤΑ ΑΠΟ ΠΕΤΑΛΕΚΤΟΜΗ</vt:lpstr>
      <vt:lpstr>ΣΥΝΔΡΟΜΟ ΜΕΤΑ ΑΠΟ ΠΕΤΑΛΕΚΤΟΜΗ</vt:lpstr>
      <vt:lpstr>ΣΥΝΔΡΟΜΟ ΜΕΤΑ ΑΠΟ ΠΕΤΑΛΕΚΤΟΜΗ ΘΕΡΑΠΕΙΑ</vt:lpstr>
      <vt:lpstr>ΣΥΝΔΡΟΜΟ ΜΕΤΑ ΑΠΟ ΠΕΤΑΛΕΚΤΟΜΗ</vt:lpstr>
      <vt:lpstr>ΠΡΩΤΗ RCT ΜΕΛΕΤΗ </vt:lpstr>
      <vt:lpstr>ΔΕΥΤΕΡΗ ΜΕΛΕΤΗ RCT</vt:lpstr>
      <vt:lpstr>ΔΕΥΤΕΡΗ ΜΕΛΕΤΗ RCT</vt:lpstr>
      <vt:lpstr>Διαφάνεια 14</vt:lpstr>
      <vt:lpstr>ΚΑΤΑΣΤΑΣΕΙΣ ΝΕΥΡΟΠΑΘΗΤΙΚΟΥ ΠΟΝΟΥ</vt:lpstr>
      <vt:lpstr>ΚΑΤΑΣΤΑΣΕΙΣ ΝΕΥΡΟΠΑΘΗΤΙΚΟΥ ΠΟΝΟΥ</vt:lpstr>
      <vt:lpstr>ΝΕΥΡΟΔΙΕΓΕΡΣΗ ΣΕ ΙΣΧΑΙΜΙΚΟ ΠΟΝΟ</vt:lpstr>
      <vt:lpstr>ΠΕΡΙΦΕΡΙΚΗ ΑΓΓΕΙΟΠΑΘΕΙΑ</vt:lpstr>
      <vt:lpstr>ΚΛΙΜΑΚΑ FONTAINE</vt:lpstr>
      <vt:lpstr>ΠΕΡΙΦΕΡΙΚΗ ΑΓΓΕΙΟΠΑΘΕΙΑ</vt:lpstr>
      <vt:lpstr>ΣΤΗΘΑΓΧΗ</vt:lpstr>
      <vt:lpstr>ΣΠΛΑΧΝΙΚΟΣ ΠΟΝΟΣ</vt:lpstr>
      <vt:lpstr>ΔΙΑΜΕΣΗ ΚΥΣΤΙΤΙΔΑ</vt:lpstr>
      <vt:lpstr>ΔΙΑΜΕΣΗ ΚΥΣΤΙΤΙΔΑ</vt:lpstr>
      <vt:lpstr>ΚΛΙΝΙΚΑ ΑΠΟΔΕΔΕΙΓΜΕΝΕΣ ΕΝΔΕΙΞΕΙΣ</vt:lpstr>
      <vt:lpstr>ΑΛΛΕΣ ΕΝΔΕΙΞΕΙΣ</vt:lpstr>
      <vt:lpstr>ΑΝΤΕΝΔΕΙΞΕΙΣ</vt:lpstr>
      <vt:lpstr>ΝΕΥΡΟΔΙΕΓΕΡΣΗ ΝΩΤΙΑΙΟΥ ΜΥΕΛΟΥ</vt:lpstr>
      <vt:lpstr>ΔΙΑΔΙΚΑΣΙΑ ΕΜΦΥΤΕΥΣΗΣ</vt:lpstr>
      <vt:lpstr>Διαφάνεια 30</vt:lpstr>
      <vt:lpstr>ΕΚΤΙΜΗΣΗ ΑΠΟΤΕΛΕΣΜΑΤΙΚΟΤΗΤΑΣ</vt:lpstr>
      <vt:lpstr>ΕΠΙΠΛΟΚΕΣ ΣΧΕΤΙΚΕΣ ΜΕ ΤΗΝ ΕΠΕΜΒΑΣΗ</vt:lpstr>
      <vt:lpstr>ΕΠΙΠΛΟΚΕΣ ΣΧΕΤΙΚΕΣ ΜΕ ΤΟ ΣΥΣΤΗΜΑ ΝΕΥΡΟΔΙΕΓΕΡΣΗΣ</vt:lpstr>
      <vt:lpstr>ΥΠΑΡΑΧΝΟΕΙΔΗΣ ΕΓΧΥΣΗ ΦΑΡΜΑΚΩΝ</vt:lpstr>
      <vt:lpstr>ΠΛΕΟΝΕΚΤΗΜΑ  ΥΠΑΡΑΧΝΟΕΙΔΟΥΣ  ΕΓΧΥΣΗΣ</vt:lpstr>
      <vt:lpstr>ΚΛΙΝΙΚΕΣ  ΕΦΑΡΜΟΓΕΣ</vt:lpstr>
      <vt:lpstr>Διαφάνεια 37</vt:lpstr>
      <vt:lpstr>Διαφάνεια 38</vt:lpstr>
      <vt:lpstr>Διαφάνεια 39</vt:lpstr>
      <vt:lpstr>Διαφάνεια 40</vt:lpstr>
      <vt:lpstr>Διαφάνεια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@</dc:creator>
  <cp:lastModifiedBy>@</cp:lastModifiedBy>
  <cp:revision>36</cp:revision>
  <dcterms:created xsi:type="dcterms:W3CDTF">2010-04-02T16:56:54Z</dcterms:created>
  <dcterms:modified xsi:type="dcterms:W3CDTF">2010-04-08T07:09:30Z</dcterms:modified>
</cp:coreProperties>
</file>